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9" r:id="rId1"/>
  </p:sldMasterIdLst>
  <p:sldIdLst>
    <p:sldId id="275" r:id="rId2"/>
    <p:sldId id="303" r:id="rId3"/>
    <p:sldId id="302" r:id="rId4"/>
    <p:sldId id="260" r:id="rId5"/>
    <p:sldId id="301" r:id="rId6"/>
    <p:sldId id="299" r:id="rId7"/>
    <p:sldId id="298" r:id="rId8"/>
    <p:sldId id="297" r:id="rId9"/>
    <p:sldId id="296" r:id="rId10"/>
    <p:sldId id="269" r:id="rId11"/>
    <p:sldId id="295" r:id="rId12"/>
    <p:sldId id="281" r:id="rId13"/>
    <p:sldId id="279" r:id="rId14"/>
    <p:sldId id="284" r:id="rId15"/>
    <p:sldId id="278" r:id="rId16"/>
    <p:sldId id="291" r:id="rId17"/>
    <p:sldId id="283" r:id="rId18"/>
    <p:sldId id="294" r:id="rId19"/>
    <p:sldId id="289" r:id="rId20"/>
    <p:sldId id="286" r:id="rId21"/>
    <p:sldId id="29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0D786E-FC80-7303-80B2-638E2D8FFB36}" v="61" dt="2021-11-09T20:28:14.274"/>
    <p1510:client id="{063FFAFA-E7CB-4EE4-B25C-DDDFCE0B474A}" v="865" dt="2021-10-23T20:48:50.352"/>
    <p1510:client id="{0670B39A-7F3C-30AC-616E-EFE1FFC0B6F4}" v="321" dt="2021-10-28T20:57:22.474"/>
    <p1510:client id="{0BC497AF-B308-A1F6-FBDD-A62AFF0F5A77}" v="9" dt="2021-11-07T00:22:02.794"/>
    <p1510:client id="{12FF9A7B-8726-9463-7FD1-2E2F3191E1B9}" v="2" dt="2021-10-28T21:24:48.073"/>
    <p1510:client id="{13E85813-F009-5858-F7E0-C68461E869C8}" v="97" dt="2021-10-31T22:31:21.183"/>
    <p1510:client id="{158E9DC7-4521-E964-5D86-9C5DA0600378}" v="10" dt="2021-10-31T16:47:35.257"/>
    <p1510:client id="{1EB497F8-0D0E-BB82-C930-7696C5591B4E}" v="293" dt="2021-10-24T21:36:22.003"/>
    <p1510:client id="{29979727-C418-AE11-4ED1-F92891DF044C}" v="57" dt="2021-10-28T20:53:53.259"/>
    <p1510:client id="{2A06CBA4-C89F-4D60-24EF-610D4734E313}" v="38" dt="2021-10-31T19:11:50.805"/>
    <p1510:client id="{2E48ECB2-F6B0-E8E4-3A9B-1E99D55E3695}" v="1194" dt="2021-10-29T21:44:38.490"/>
    <p1510:client id="{2FDEE9BC-1820-640B-CD8E-3BC9DC61F80F}" v="142" dt="2021-11-04T22:40:07.229"/>
    <p1510:client id="{536C3822-7061-2DA6-114C-99864842AEBB}" v="32" dt="2021-10-31T09:09:52.198"/>
    <p1510:client id="{5886BCE3-EC50-E8E9-594A-B48C25775B15}" v="299" dt="2021-10-31T13:33:55.484"/>
    <p1510:client id="{5C848E92-D0E6-E290-0FDF-F966248776AC}" v="163" dt="2021-11-12T23:10:18.737"/>
    <p1510:client id="{6B396E17-AD32-6E1A-F2A5-48DA4A1653AE}" v="63" dt="2021-11-22T19:45:59.059"/>
    <p1510:client id="{6B3B7447-F4F4-936D-51DD-5F4D55AD281E}" v="6" dt="2021-11-19T23:55:17.259"/>
    <p1510:client id="{7CCD6E51-A26D-696B-7B34-5C8DAFDA979B}" v="12" dt="2021-11-16T20:41:30.241"/>
    <p1510:client id="{824ABCDF-12D1-BBF3-7709-D39A55879051}" v="8" dt="2021-11-01T14:49:34.735"/>
    <p1510:client id="{85CB6CCA-19D0-CA2E-D508-343DB1A90152}" v="3" dt="2021-11-10T08:23:09.175"/>
    <p1510:client id="{87F05BCE-050F-0EA0-967B-DE5DE24D418C}" v="221" dt="2021-11-03T22:01:12.646"/>
    <p1510:client id="{89B9A98F-BD33-BD78-A588-78B08661C430}" v="6" dt="2021-11-14T17:08:08.941"/>
    <p1510:client id="{9FB41295-1BAD-949F-C567-18D3734C2DE6}" v="160" dt="2021-11-21T21:43:52.761"/>
    <p1510:client id="{A0255DAD-B11A-17A4-1E59-3960E36FD746}" v="56" dt="2021-11-11T08:16:10.133"/>
    <p1510:client id="{A5DE2B50-99E3-3168-71A4-FF7FEA16F160}" v="126" dt="2021-11-09T18:16:44.707"/>
    <p1510:client id="{AA9874BC-A9A1-0BBB-E472-15A4C8BD31DA}" v="141" dt="2021-10-31T20:40:08.702"/>
    <p1510:client id="{AC1E6D32-D9ED-7168-8C9F-14F523A55284}" v="537" dt="2021-11-06T19:29:48.484"/>
    <p1510:client id="{AEECEB96-8177-5EA6-22C1-5B403242540A}" v="25" dt="2021-11-20T21:15:14.007"/>
    <p1510:client id="{B054E575-88C7-6FAC-12C3-82144348E270}" v="244" dt="2021-10-31T13:34:10.628"/>
    <p1510:client id="{B25DC29C-895F-4971-A1E2-90F4844A822F}" v="13" dt="2021-11-07T16:58:12.284"/>
    <p1510:client id="{DC3450B5-7366-9D0E-A65F-7882B34F8EAF}" v="390" dt="2021-11-02T18:51:57.038"/>
    <p1510:client id="{DDADDAAC-A4A1-0BC9-1861-1D30D2F6D088}" v="96" dt="2021-11-07T22:14:46.130"/>
    <p1510:client id="{EC3BA4E6-45C5-A3EF-D398-4CC3E1499F3E}" v="709" dt="2021-11-05T22:58:16.7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4379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71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79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0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1842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83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10/1/2025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1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0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10/1/2025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2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63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7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0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13F8EB-B3BF-4A8F-9EF7-0661BD78DAA9}"/>
              </a:ext>
            </a:extLst>
          </p:cNvPr>
          <p:cNvSpPr txBox="1"/>
          <p:nvPr/>
        </p:nvSpPr>
        <p:spPr>
          <a:xfrm>
            <a:off x="484553" y="939600"/>
            <a:ext cx="5677590" cy="103604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endParaRPr lang="en-US" sz="4400" b="1" spc="-50">
              <a:ea typeface="+mn-lt"/>
              <a:cs typeface="+mn-lt"/>
            </a:endParaRPr>
          </a:p>
          <a:p>
            <a:endParaRPr lang="en-US"/>
          </a:p>
          <a:p>
            <a:endParaRPr lang="en-US" sz="4400" spc="-5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spc="-5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1D9966-4027-4CE1-BAFF-9FA0E5786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4F3938-6B59-4FDD-B882-12FAA4978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6657" y="0"/>
            <a:ext cx="506618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64CE7-F970-4711-AC73-B2CE93736D39}"/>
              </a:ext>
            </a:extLst>
          </p:cNvPr>
          <p:cNvSpPr txBox="1"/>
          <p:nvPr/>
        </p:nvSpPr>
        <p:spPr>
          <a:xfrm>
            <a:off x="6277258" y="1984282"/>
            <a:ext cx="4951921" cy="4555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sv-SE" b="1" dirty="0"/>
              <a:t>Del 1 Kvantteori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sv-SE" b="1">
              <a:ea typeface="+mn-lt"/>
              <a:cs typeface="+mn-lt"/>
            </a:endParaRPr>
          </a:p>
          <a:p>
            <a:pPr marL="285750" indent="-285750">
              <a:lnSpc>
                <a:spcPct val="85000"/>
              </a:lnSpc>
              <a:spcBef>
                <a:spcPct val="0"/>
              </a:spcBef>
              <a:buFont typeface="Arial"/>
              <a:buChar char="•"/>
            </a:pPr>
            <a:r>
              <a:rPr lang="sv-SE" sz="1600" dirty="0">
                <a:ea typeface="+mn-lt"/>
                <a:cs typeface="+mn-lt"/>
              </a:rPr>
              <a:t>Historisk bakgrund </a:t>
            </a:r>
          </a:p>
          <a:p>
            <a:pPr marL="285750" indent="-285750">
              <a:lnSpc>
                <a:spcPct val="85000"/>
              </a:lnSpc>
              <a:spcBef>
                <a:spcPct val="0"/>
              </a:spcBef>
              <a:buFont typeface="Arial"/>
              <a:buChar char="•"/>
            </a:pPr>
            <a:r>
              <a:rPr lang="sv-SE" sz="1600" dirty="0">
                <a:ea typeface="+mn-lt"/>
                <a:cs typeface="+mn-lt"/>
              </a:rPr>
              <a:t>Dubbelspaltsexperimentet</a:t>
            </a:r>
          </a:p>
          <a:p>
            <a:pPr marL="285750" indent="-285750">
              <a:lnSpc>
                <a:spcPct val="85000"/>
              </a:lnSpc>
              <a:spcBef>
                <a:spcPct val="0"/>
              </a:spcBef>
              <a:buFont typeface="Arial"/>
              <a:buChar char="•"/>
            </a:pPr>
            <a:r>
              <a:rPr lang="sv-SE" sz="1600" dirty="0" err="1">
                <a:ea typeface="+mn-lt"/>
                <a:cs typeface="+mn-lt"/>
              </a:rPr>
              <a:t>Mätningsproblemet</a:t>
            </a:r>
            <a:endParaRPr lang="sv-SE" sz="1600" dirty="0" err="1"/>
          </a:p>
          <a:p>
            <a:pPr marL="285750" indent="-285750">
              <a:lnSpc>
                <a:spcPct val="85000"/>
              </a:lnSpc>
              <a:spcBef>
                <a:spcPct val="0"/>
              </a:spcBef>
              <a:buFont typeface="Arial"/>
              <a:buChar char="•"/>
            </a:pPr>
            <a:endParaRPr lang="sv-SE" sz="160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sv-SE" b="1" dirty="0"/>
              <a:t>Del 2 Kvantdatorer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sv-SE" b="1"/>
          </a:p>
          <a:p>
            <a:pPr marL="285750" indent="-285750">
              <a:lnSpc>
                <a:spcPct val="85000"/>
              </a:lnSpc>
              <a:spcBef>
                <a:spcPct val="0"/>
              </a:spcBef>
              <a:buFont typeface="Arial"/>
              <a:buChar char="•"/>
            </a:pPr>
            <a:r>
              <a:rPr lang="sv-SE" sz="1600" dirty="0">
                <a:ea typeface="+mn-lt"/>
                <a:cs typeface="+mn-lt"/>
              </a:rPr>
              <a:t>Kvantprocessor </a:t>
            </a:r>
            <a:endParaRPr lang="sv-SE" sz="1600"/>
          </a:p>
          <a:p>
            <a:pPr marL="285750" indent="-285750">
              <a:lnSpc>
                <a:spcPct val="85000"/>
              </a:lnSpc>
              <a:spcBef>
                <a:spcPct val="0"/>
              </a:spcBef>
              <a:buFont typeface="Arial"/>
              <a:buChar char="•"/>
            </a:pPr>
            <a:r>
              <a:rPr lang="sv-SE" sz="1600" dirty="0">
                <a:ea typeface="+mn-lt"/>
                <a:cs typeface="+mn-lt"/>
              </a:rPr>
              <a:t>Kvantprogrammering </a:t>
            </a:r>
            <a:endParaRPr lang="sv-SE" sz="1600" dirty="0"/>
          </a:p>
          <a:p>
            <a:pPr marL="285750" indent="-285750">
              <a:lnSpc>
                <a:spcPct val="85000"/>
              </a:lnSpc>
              <a:spcBef>
                <a:spcPct val="0"/>
              </a:spcBef>
              <a:buFont typeface="Arial"/>
              <a:buChar char="•"/>
            </a:pPr>
            <a:r>
              <a:rPr lang="sv-SE" sz="1600" dirty="0"/>
              <a:t>De senaste teknologiska framstegen</a:t>
            </a:r>
            <a:endParaRPr lang="sv-SE" dirty="0"/>
          </a:p>
          <a:p>
            <a:pPr marL="285750" indent="-285750">
              <a:lnSpc>
                <a:spcPct val="85000"/>
              </a:lnSpc>
              <a:spcBef>
                <a:spcPct val="0"/>
              </a:spcBef>
              <a:buFont typeface="Arial"/>
              <a:buChar char="•"/>
            </a:pPr>
            <a:endParaRPr lang="sv-SE" sz="1600"/>
          </a:p>
          <a:p>
            <a:pPr marL="285750" indent="-285750">
              <a:lnSpc>
                <a:spcPct val="85000"/>
              </a:lnSpc>
              <a:spcBef>
                <a:spcPct val="0"/>
              </a:spcBef>
              <a:buFont typeface="Arial"/>
              <a:buChar char="•"/>
            </a:pPr>
            <a:endParaRPr lang="sv-SE"/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sv-SE" b="1"/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sv-SE" b="1"/>
          </a:p>
          <a:p>
            <a:pPr marL="285750" indent="-285750">
              <a:lnSpc>
                <a:spcPct val="85000"/>
              </a:lnSpc>
              <a:spcBef>
                <a:spcPct val="0"/>
              </a:spcBef>
              <a:buFont typeface="Arial"/>
              <a:buChar char="•"/>
            </a:pPr>
            <a:endParaRPr lang="sv-SE" sz="1600"/>
          </a:p>
          <a:p>
            <a:pPr marL="285750" indent="-285750">
              <a:lnSpc>
                <a:spcPct val="85000"/>
              </a:lnSpc>
              <a:spcBef>
                <a:spcPct val="0"/>
              </a:spcBef>
              <a:buFont typeface="Arial"/>
              <a:buChar char="•"/>
            </a:pPr>
            <a:endParaRPr lang="sv-SE" sz="1600"/>
          </a:p>
          <a:p>
            <a:pPr marL="285750" indent="-285750">
              <a:lnSpc>
                <a:spcPct val="85000"/>
              </a:lnSpc>
              <a:spcBef>
                <a:spcPct val="0"/>
              </a:spcBef>
              <a:buFont typeface="Arial"/>
              <a:buChar char="•"/>
            </a:pPr>
            <a:endParaRPr lang="en-US" sz="1600"/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/>
          </a:p>
          <a:p>
            <a:endParaRPr lang="en-US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247CB23D-6091-4C50-B40A-5DDFCE1A5364}"/>
              </a:ext>
            </a:extLst>
          </p:cNvPr>
          <p:cNvSpPr txBox="1"/>
          <p:nvPr/>
        </p:nvSpPr>
        <p:spPr>
          <a:xfrm flipH="1">
            <a:off x="5367911" y="5526055"/>
            <a:ext cx="646435" cy="758856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spcAft>
                <a:spcPts val="600"/>
              </a:spcAft>
              <a:buClr>
                <a:schemeClr val="accent1"/>
              </a:buClr>
            </a:pPr>
            <a:endParaRPr lang="en-US" b="1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2CFAB49-043F-4408-8C47-6CEFD22DD3D7}"/>
              </a:ext>
            </a:extLst>
          </p:cNvPr>
          <p:cNvSpPr>
            <a:spLocks noGrp="1"/>
          </p:cNvSpPr>
          <p:nvPr/>
        </p:nvSpPr>
        <p:spPr>
          <a:xfrm>
            <a:off x="154147" y="2380688"/>
            <a:ext cx="6310287" cy="5894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700" b="1"/>
          </a:p>
          <a:p>
            <a:endParaRPr lang="en-US" sz="4000" b="1"/>
          </a:p>
          <a:p>
            <a:endParaRPr lang="en-US" sz="4000" b="1"/>
          </a:p>
          <a:p>
            <a:endParaRPr lang="en-US" sz="6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F840B9-CAB4-45CE-8225-DA3B038DD568}"/>
              </a:ext>
            </a:extLst>
          </p:cNvPr>
          <p:cNvSpPr txBox="1"/>
          <p:nvPr/>
        </p:nvSpPr>
        <p:spPr>
          <a:xfrm>
            <a:off x="393032" y="1034716"/>
            <a:ext cx="548038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ea typeface="+mn-lt"/>
                <a:cs typeface="+mn-lt"/>
              </a:rPr>
              <a:t>Kvantdatorer</a:t>
            </a:r>
            <a:endParaRPr lang="en-US" b="1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09BBF11-48D0-4320-B0D0-36E2F53C9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79" y="2107531"/>
            <a:ext cx="3625515" cy="363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64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53F6A200-F392-40DC-89B7-8F0E2C10C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"/>
          <a:stretch/>
        </p:blipFill>
        <p:spPr>
          <a:xfrm>
            <a:off x="694365" y="643466"/>
            <a:ext cx="989481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93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13F8EB-B3BF-4A8F-9EF7-0661BD78DAA9}"/>
              </a:ext>
            </a:extLst>
          </p:cNvPr>
          <p:cNvSpPr txBox="1"/>
          <p:nvPr/>
        </p:nvSpPr>
        <p:spPr>
          <a:xfrm>
            <a:off x="629237" y="958891"/>
            <a:ext cx="5754754" cy="27433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endParaRPr lang="en-US" sz="4400" b="1" spc="-50">
              <a:ea typeface="+mn-lt"/>
              <a:cs typeface="+mn-lt"/>
            </a:endParaRPr>
          </a:p>
          <a:p>
            <a:r>
              <a:rPr lang="en-US" sz="4000" b="1" spc="-50" dirty="0">
                <a:ea typeface="+mn-lt"/>
                <a:cs typeface="+mn-lt"/>
              </a:rPr>
              <a:t>EPR-</a:t>
            </a:r>
            <a:r>
              <a:rPr lang="sv-SE" sz="4000" b="1" spc="-50" dirty="0">
                <a:ea typeface="+mn-lt"/>
                <a:cs typeface="+mn-lt"/>
              </a:rPr>
              <a:t>paradoxen</a:t>
            </a:r>
            <a:r>
              <a:rPr lang="en-US" sz="4000" spc="-50" dirty="0">
                <a:ea typeface="+mn-lt"/>
                <a:cs typeface="+mn-lt"/>
              </a:rPr>
              <a:t> </a:t>
            </a:r>
            <a:endParaRPr lang="en-US" sz="4000" dirty="0"/>
          </a:p>
          <a:p>
            <a:endParaRPr lang="en-US" sz="4400" spc="-5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spc="-5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1D9966-4027-4CE1-BAFF-9FA0E5786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4F3938-6B59-4FDD-B882-12FAA4978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6657" y="0"/>
            <a:ext cx="506618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247CB23D-6091-4C50-B40A-5DDFCE1A5364}"/>
              </a:ext>
            </a:extLst>
          </p:cNvPr>
          <p:cNvSpPr txBox="1"/>
          <p:nvPr/>
        </p:nvSpPr>
        <p:spPr>
          <a:xfrm flipH="1">
            <a:off x="5367911" y="5526055"/>
            <a:ext cx="646435" cy="758856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spcAft>
                <a:spcPts val="600"/>
              </a:spcAft>
              <a:buClr>
                <a:schemeClr val="accent1"/>
              </a:buClr>
            </a:pPr>
            <a:endParaRPr lang="en-US" b="1"/>
          </a:p>
        </p:txBody>
      </p:sp>
      <p:pic>
        <p:nvPicPr>
          <p:cNvPr id="28" name="Picture 28" descr="A picture containing blur&#10;&#10;Description automatically generated">
            <a:extLst>
              <a:ext uri="{FF2B5EF4-FFF2-40B4-BE49-F238E27FC236}">
                <a16:creationId xmlns:a16="http://schemas.microsoft.com/office/drawing/2014/main" id="{5206F3AD-F1BF-43B2-BB0A-560BF8D2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86" y="2710125"/>
            <a:ext cx="4387027" cy="2534041"/>
          </a:xfrm>
          <a:prstGeom prst="rect">
            <a:avLst/>
          </a:prstGeom>
        </p:spPr>
      </p:pic>
      <p:pic>
        <p:nvPicPr>
          <p:cNvPr id="30" name="Picture 30" descr="A picture containing text, person, posing&#10;&#10;Description automatically generated">
            <a:extLst>
              <a:ext uri="{FF2B5EF4-FFF2-40B4-BE49-F238E27FC236}">
                <a16:creationId xmlns:a16="http://schemas.microsoft.com/office/drawing/2014/main" id="{0C1A701F-A7AB-4C93-BBD0-12FB7A9B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768" y="2552664"/>
            <a:ext cx="3144252" cy="18891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1FDD5E-38A3-4FD5-9010-860FCC8800BF}"/>
              </a:ext>
            </a:extLst>
          </p:cNvPr>
          <p:cNvSpPr txBox="1"/>
          <p:nvPr/>
        </p:nvSpPr>
        <p:spPr>
          <a:xfrm flipH="1">
            <a:off x="6873602" y="4291557"/>
            <a:ext cx="42255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1934</a:t>
            </a:r>
          </a:p>
        </p:txBody>
      </p:sp>
    </p:spTree>
    <p:extLst>
      <p:ext uri="{BB962C8B-B14F-4D97-AF65-F5344CB8AC3E}">
        <p14:creationId xmlns:p14="http://schemas.microsoft.com/office/powerpoint/2010/main" val="2331632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13F8EB-B3BF-4A8F-9EF7-0661BD78DAA9}"/>
              </a:ext>
            </a:extLst>
          </p:cNvPr>
          <p:cNvSpPr txBox="1"/>
          <p:nvPr/>
        </p:nvSpPr>
        <p:spPr>
          <a:xfrm>
            <a:off x="724259" y="2061038"/>
            <a:ext cx="4918169" cy="72460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sz="4000" b="1" spc="-50" err="1">
                <a:ea typeface="+mn-lt"/>
                <a:cs typeface="+mn-lt"/>
              </a:rPr>
              <a:t>Shrödingers</a:t>
            </a:r>
            <a:r>
              <a:rPr lang="en-US" sz="4000" b="1" spc="-50">
                <a:ea typeface="+mn-lt"/>
                <a:cs typeface="+mn-lt"/>
              </a:rPr>
              <a:t> </a:t>
            </a:r>
            <a:r>
              <a:rPr lang="en-US" sz="4000" b="1" spc="-50" err="1">
                <a:ea typeface="+mn-lt"/>
                <a:cs typeface="+mn-lt"/>
              </a:rPr>
              <a:t>katt</a:t>
            </a:r>
            <a:r>
              <a:rPr lang="en-US" sz="4400" spc="-50">
                <a:ea typeface="+mn-lt"/>
                <a:cs typeface="+mn-lt"/>
              </a:rPr>
              <a:t> 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spc="-5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1D9966-4027-4CE1-BAFF-9FA0E5786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4F3938-6B59-4FDD-B882-12FAA4978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6657" y="0"/>
            <a:ext cx="506618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64CE7-F970-4711-AC73-B2CE93736D39}"/>
              </a:ext>
            </a:extLst>
          </p:cNvPr>
          <p:cNvSpPr txBox="1"/>
          <p:nvPr/>
        </p:nvSpPr>
        <p:spPr>
          <a:xfrm>
            <a:off x="4864768" y="3190374"/>
            <a:ext cx="26028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247CB23D-6091-4C50-B40A-5DDFCE1A5364}"/>
              </a:ext>
            </a:extLst>
          </p:cNvPr>
          <p:cNvSpPr txBox="1"/>
          <p:nvPr/>
        </p:nvSpPr>
        <p:spPr>
          <a:xfrm flipH="1">
            <a:off x="5367911" y="5526055"/>
            <a:ext cx="646435" cy="758856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spcAft>
                <a:spcPts val="600"/>
              </a:spcAft>
              <a:buClr>
                <a:schemeClr val="accent1"/>
              </a:buClr>
            </a:pPr>
            <a:endParaRPr lang="en-US" b="1"/>
          </a:p>
        </p:txBody>
      </p:sp>
      <p:pic>
        <p:nvPicPr>
          <p:cNvPr id="25" name="Picture 25" descr="Diagram&#10;&#10;Description automatically generated">
            <a:extLst>
              <a:ext uri="{FF2B5EF4-FFF2-40B4-BE49-F238E27FC236}">
                <a16:creationId xmlns:a16="http://schemas.microsoft.com/office/drawing/2014/main" id="{C44002F8-40F0-4D26-B693-C5CE64D39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31" y="2585546"/>
            <a:ext cx="4768515" cy="2619355"/>
          </a:xfrm>
          <a:prstGeom prst="rect">
            <a:avLst/>
          </a:prstGeom>
        </p:spPr>
      </p:pic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E94E8E68-C971-477E-A2F5-C2B80EDB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1" y="2453324"/>
            <a:ext cx="4106779" cy="283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11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13F8EB-B3BF-4A8F-9EF7-0661BD78DAA9}"/>
              </a:ext>
            </a:extLst>
          </p:cNvPr>
          <p:cNvSpPr txBox="1"/>
          <p:nvPr/>
        </p:nvSpPr>
        <p:spPr>
          <a:xfrm>
            <a:off x="779594" y="547700"/>
            <a:ext cx="4477012" cy="19678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-50" dirty="0" err="1">
                <a:latin typeface="+mj-lt"/>
                <a:ea typeface="+mj-ea"/>
                <a:cs typeface="+mj-cs"/>
              </a:rPr>
              <a:t>Kvantprocessor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1D9966-4027-4CE1-BAFF-9FA0E5786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4F3938-6B59-4FDD-B882-12FAA4978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6657" y="0"/>
            <a:ext cx="506618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Shape, icon&#10;&#10;Description automatically generated">
            <a:extLst>
              <a:ext uri="{FF2B5EF4-FFF2-40B4-BE49-F238E27FC236}">
                <a16:creationId xmlns:a16="http://schemas.microsoft.com/office/drawing/2014/main" id="{71A131A1-89F1-4884-B45D-3391C228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491" y="821928"/>
            <a:ext cx="1986731" cy="1695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564CE7-F970-4711-AC73-B2CE93736D39}"/>
              </a:ext>
            </a:extLst>
          </p:cNvPr>
          <p:cNvSpPr txBox="1"/>
          <p:nvPr/>
        </p:nvSpPr>
        <p:spPr>
          <a:xfrm>
            <a:off x="6719636" y="3190374"/>
            <a:ext cx="340493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247CB23D-6091-4C50-B40A-5DDFCE1A5364}"/>
              </a:ext>
            </a:extLst>
          </p:cNvPr>
          <p:cNvSpPr txBox="1"/>
          <p:nvPr/>
        </p:nvSpPr>
        <p:spPr>
          <a:xfrm flipH="1">
            <a:off x="5367911" y="5526055"/>
            <a:ext cx="646435" cy="758856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spcAft>
                <a:spcPts val="600"/>
              </a:spcAft>
              <a:buClr>
                <a:schemeClr val="accent1"/>
              </a:buClr>
            </a:pPr>
            <a:endParaRPr lang="en-US" b="1"/>
          </a:p>
        </p:txBody>
      </p:sp>
      <p:pic>
        <p:nvPicPr>
          <p:cNvPr id="3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9A8B09B4-EC7A-4153-8EA3-B64E3E21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37" y="2562216"/>
            <a:ext cx="4547934" cy="2876568"/>
          </a:xfrm>
          <a:prstGeom prst="rect">
            <a:avLst/>
          </a:prstGeom>
        </p:spPr>
      </p:pic>
      <p:pic>
        <p:nvPicPr>
          <p:cNvPr id="2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8EC9AA64-8189-4794-9E7F-E0BD0E9C3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46" y="3151476"/>
            <a:ext cx="4497805" cy="18020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5CFD08-CB08-48E0-B1B2-36651CB8653B}"/>
              </a:ext>
            </a:extLst>
          </p:cNvPr>
          <p:cNvSpPr txBox="1"/>
          <p:nvPr/>
        </p:nvSpPr>
        <p:spPr>
          <a:xfrm>
            <a:off x="6829926" y="42311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/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11B5BA-B84E-43AA-9095-251C7476B88E}"/>
              </a:ext>
            </a:extLst>
          </p:cNvPr>
          <p:cNvSpPr txBox="1"/>
          <p:nvPr/>
        </p:nvSpPr>
        <p:spPr>
          <a:xfrm>
            <a:off x="7990440" y="4584031"/>
            <a:ext cx="22609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Ion trap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CB1012-5992-4319-B5E3-573F397A6C86}"/>
              </a:ext>
            </a:extLst>
          </p:cNvPr>
          <p:cNvSpPr txBox="1"/>
          <p:nvPr/>
        </p:nvSpPr>
        <p:spPr>
          <a:xfrm>
            <a:off x="7799526" y="2741205"/>
            <a:ext cx="29843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Linear Optical</a:t>
            </a:r>
            <a:endParaRPr lang="en-US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8D0E4-C690-4A45-A003-F3E8DEE87BE0}"/>
              </a:ext>
            </a:extLst>
          </p:cNvPr>
          <p:cNvSpPr txBox="1"/>
          <p:nvPr/>
        </p:nvSpPr>
        <p:spPr>
          <a:xfrm>
            <a:off x="7749492" y="245238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Superconducting </a:t>
            </a:r>
          </a:p>
          <a:p>
            <a:pPr algn="l"/>
            <a:endParaRPr lang="en-US"/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8B93873E-BB36-47CC-8020-F309262A26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000" b="961"/>
          <a:stretch/>
        </p:blipFill>
        <p:spPr>
          <a:xfrm>
            <a:off x="7862637" y="5119598"/>
            <a:ext cx="1436771" cy="130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34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13F8EB-B3BF-4A8F-9EF7-0661BD78DAA9}"/>
              </a:ext>
            </a:extLst>
          </p:cNvPr>
          <p:cNvSpPr txBox="1"/>
          <p:nvPr/>
        </p:nvSpPr>
        <p:spPr>
          <a:xfrm>
            <a:off x="766113" y="452174"/>
            <a:ext cx="4972771" cy="198622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-50">
                <a:latin typeface="+mj-lt"/>
                <a:ea typeface="+mj-ea"/>
                <a:cs typeface="+mj-cs"/>
              </a:rPr>
              <a:t>Qubit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1D9966-4027-4CE1-BAFF-9FA0E5786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4F3938-6B59-4FDD-B882-12FAA4978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6657" y="0"/>
            <a:ext cx="506618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C9C1FA1-9F73-4569-97C3-24A41A94E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9240" y="3257851"/>
            <a:ext cx="2658111" cy="2066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564CE7-F970-4711-AC73-B2CE93736D39}"/>
              </a:ext>
            </a:extLst>
          </p:cNvPr>
          <p:cNvSpPr txBox="1"/>
          <p:nvPr/>
        </p:nvSpPr>
        <p:spPr>
          <a:xfrm>
            <a:off x="4864768" y="3190374"/>
            <a:ext cx="26028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247CB23D-6091-4C50-B40A-5DDFCE1A5364}"/>
              </a:ext>
            </a:extLst>
          </p:cNvPr>
          <p:cNvSpPr txBox="1"/>
          <p:nvPr/>
        </p:nvSpPr>
        <p:spPr>
          <a:xfrm flipH="1">
            <a:off x="5367911" y="5526055"/>
            <a:ext cx="646435" cy="758856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spcAft>
                <a:spcPts val="600"/>
              </a:spcAft>
              <a:buClr>
                <a:schemeClr val="accent1"/>
              </a:buClr>
            </a:pPr>
            <a:endParaRPr lang="en-US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FE6CB6-B02A-48A0-B145-9EFD267E7D84}"/>
              </a:ext>
            </a:extLst>
          </p:cNvPr>
          <p:cNvSpPr txBox="1"/>
          <p:nvPr/>
        </p:nvSpPr>
        <p:spPr>
          <a:xfrm>
            <a:off x="6398795" y="5775698"/>
            <a:ext cx="46381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n qubits kan ta olika värden till 2^n</a:t>
            </a:r>
            <a:endParaRPr lang="en-US"/>
          </a:p>
        </p:txBody>
      </p:sp>
      <p:pic>
        <p:nvPicPr>
          <p:cNvPr id="3" name="Picture 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A8B09B4-EC7A-4153-8EA3-B64E3E21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37" y="2558104"/>
            <a:ext cx="4547934" cy="2884792"/>
          </a:xfrm>
          <a:prstGeom prst="rect">
            <a:avLst/>
          </a:prstGeom>
        </p:spPr>
      </p:pic>
      <p:pic>
        <p:nvPicPr>
          <p:cNvPr id="2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CE96C8B4-9AD7-472A-AB4C-A92F6922C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803" y="339391"/>
            <a:ext cx="2356184" cy="24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9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13F8EB-B3BF-4A8F-9EF7-0661BD78DAA9}"/>
              </a:ext>
            </a:extLst>
          </p:cNvPr>
          <p:cNvSpPr txBox="1"/>
          <p:nvPr/>
        </p:nvSpPr>
        <p:spPr>
          <a:xfrm>
            <a:off x="1030379" y="470535"/>
            <a:ext cx="4708505" cy="205467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-50" err="1">
                <a:ea typeface="+mn-lt"/>
                <a:cs typeface="+mn-lt"/>
              </a:rPr>
              <a:t>Kvantkretsar</a:t>
            </a:r>
            <a:endParaRPr lang="en-US" sz="4000" b="1" err="1"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1D9966-4027-4CE1-BAFF-9FA0E5786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4F3938-6B59-4FDD-B882-12FAA4978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6657" y="0"/>
            <a:ext cx="506618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247CB23D-6091-4C50-B40A-5DDFCE1A5364}"/>
              </a:ext>
            </a:extLst>
          </p:cNvPr>
          <p:cNvSpPr txBox="1"/>
          <p:nvPr/>
        </p:nvSpPr>
        <p:spPr>
          <a:xfrm flipH="1">
            <a:off x="5367911" y="5526055"/>
            <a:ext cx="646435" cy="758856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spcAft>
                <a:spcPts val="600"/>
              </a:spcAft>
              <a:buClr>
                <a:schemeClr val="accent1"/>
              </a:buClr>
            </a:pPr>
            <a:endParaRPr lang="en-US" b="1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2DA70EF-02E7-439B-A198-2FDDA0AA1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75" y="2760778"/>
            <a:ext cx="4052978" cy="2828653"/>
          </a:xfrm>
          <a:prstGeom prst="rect">
            <a:avLst/>
          </a:prstGeom>
        </p:spPr>
      </p:pic>
      <p:pic>
        <p:nvPicPr>
          <p:cNvPr id="2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C122D454-089E-4CA8-A6F1-4E5030DE8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821" y="2914214"/>
            <a:ext cx="4648199" cy="261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56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13F8EB-B3BF-4A8F-9EF7-0661BD78DAA9}"/>
              </a:ext>
            </a:extLst>
          </p:cNvPr>
          <p:cNvSpPr txBox="1"/>
          <p:nvPr/>
        </p:nvSpPr>
        <p:spPr>
          <a:xfrm>
            <a:off x="824410" y="1053109"/>
            <a:ext cx="5489669" cy="83489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spc="-50" dirty="0" err="1">
                <a:ea typeface="+mj-ea"/>
                <a:cs typeface="+mj-cs"/>
              </a:rPr>
              <a:t>Kvant</a:t>
            </a:r>
            <a:r>
              <a:rPr lang="en-US" sz="4400" b="1" spc="-50" dirty="0">
                <a:ea typeface="+mj-ea"/>
                <a:cs typeface="+mj-cs"/>
              </a:rPr>
              <a:t> SDK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1D9966-4027-4CE1-BAFF-9FA0E5786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4F3938-6B59-4FDD-B882-12FAA4978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6657" y="0"/>
            <a:ext cx="506618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247CB23D-6091-4C50-B40A-5DDFCE1A5364}"/>
              </a:ext>
            </a:extLst>
          </p:cNvPr>
          <p:cNvSpPr txBox="1"/>
          <p:nvPr/>
        </p:nvSpPr>
        <p:spPr>
          <a:xfrm flipH="1">
            <a:off x="5367911" y="5526055"/>
            <a:ext cx="646435" cy="758856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spcAft>
                <a:spcPts val="600"/>
              </a:spcAft>
              <a:buClr>
                <a:schemeClr val="accent1"/>
              </a:buClr>
            </a:pPr>
            <a:endParaRPr lang="en-US" b="1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5DF1EEC-7392-42AB-B841-8A9EDC12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647" y="1819659"/>
            <a:ext cx="2473124" cy="1246208"/>
          </a:xfrm>
          <a:prstGeom prst="rect">
            <a:avLst/>
          </a:prstGeom>
        </p:spPr>
      </p:pic>
      <p:pic>
        <p:nvPicPr>
          <p:cNvPr id="5" name="Picture 6" descr="Icon&#10;&#10;Description automatically generated">
            <a:extLst>
              <a:ext uri="{FF2B5EF4-FFF2-40B4-BE49-F238E27FC236}">
                <a16:creationId xmlns:a16="http://schemas.microsoft.com/office/drawing/2014/main" id="{94C9DEAC-A248-44F4-AA36-AA619868D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563" y="507334"/>
            <a:ext cx="2591155" cy="815442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DCEA1214-7469-45A5-9592-1CE173B43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98" y="2218617"/>
            <a:ext cx="4836288" cy="2724013"/>
          </a:xfrm>
          <a:prstGeom prst="rect">
            <a:avLst/>
          </a:prstGeom>
        </p:spPr>
      </p:pic>
      <p:pic>
        <p:nvPicPr>
          <p:cNvPr id="6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E01F40F0-6A70-4C2C-A2E8-75109EFB2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463" y="3425042"/>
            <a:ext cx="3302642" cy="94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72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13F8EB-B3BF-4A8F-9EF7-0661BD78DAA9}"/>
              </a:ext>
            </a:extLst>
          </p:cNvPr>
          <p:cNvSpPr txBox="1"/>
          <p:nvPr/>
        </p:nvSpPr>
        <p:spPr>
          <a:xfrm>
            <a:off x="779593" y="470535"/>
            <a:ext cx="4959291" cy="19678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-50">
                <a:ea typeface="+mn-lt"/>
                <a:cs typeface="+mn-lt"/>
              </a:rPr>
              <a:t>Grover's algorithm</a:t>
            </a:r>
            <a:endParaRPr lang="en-US" sz="4000"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1D9966-4027-4CE1-BAFF-9FA0E5786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4F3938-6B59-4FDD-B882-12FAA4978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6657" y="0"/>
            <a:ext cx="506618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247CB23D-6091-4C50-B40A-5DDFCE1A5364}"/>
              </a:ext>
            </a:extLst>
          </p:cNvPr>
          <p:cNvSpPr txBox="1"/>
          <p:nvPr/>
        </p:nvSpPr>
        <p:spPr>
          <a:xfrm flipH="1">
            <a:off x="5367911" y="5526055"/>
            <a:ext cx="646435" cy="758856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spcAft>
                <a:spcPts val="600"/>
              </a:spcAft>
              <a:buClr>
                <a:schemeClr val="accent1"/>
              </a:buClr>
            </a:pPr>
            <a:endParaRPr 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0D597-86CB-437E-9A07-2A4441AB3D10}"/>
              </a:ext>
            </a:extLst>
          </p:cNvPr>
          <p:cNvSpPr txBox="1"/>
          <p:nvPr/>
        </p:nvSpPr>
        <p:spPr>
          <a:xfrm>
            <a:off x="6458953" y="884321"/>
            <a:ext cx="47584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Söker</a:t>
            </a:r>
            <a:r>
              <a:rPr lang="en-US"/>
              <a:t> 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osorterad</a:t>
            </a:r>
            <a:r>
              <a:rPr lang="en-US"/>
              <a:t> </a:t>
            </a:r>
            <a:r>
              <a:rPr lang="en-US" err="1"/>
              <a:t>databas</a:t>
            </a:r>
            <a:r>
              <a:rPr lang="en-US"/>
              <a:t> av </a:t>
            </a:r>
            <a:r>
              <a:rPr lang="en-US" err="1"/>
              <a:t>storleken</a:t>
            </a:r>
            <a:r>
              <a:rPr lang="en-US"/>
              <a:t> </a:t>
            </a:r>
          </a:p>
          <a:p>
            <a:endParaRPr lang="en-US"/>
          </a:p>
        </p:txBody>
      </p:sp>
      <p:pic>
        <p:nvPicPr>
          <p:cNvPr id="5" name="Picture 9" descr="A picture containing black, dark, light, night sky&#10;&#10;Description automatically generated">
            <a:extLst>
              <a:ext uri="{FF2B5EF4-FFF2-40B4-BE49-F238E27FC236}">
                <a16:creationId xmlns:a16="http://schemas.microsoft.com/office/drawing/2014/main" id="{1236026D-36C3-40A1-A32B-65A3C31D5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78" y="2692614"/>
            <a:ext cx="3871284" cy="2417204"/>
          </a:xfrm>
          <a:prstGeom prst="rect">
            <a:avLst/>
          </a:prstGeom>
        </p:spPr>
      </p:pic>
      <p:pic>
        <p:nvPicPr>
          <p:cNvPr id="2" name="Picture 3" descr="A picture containing computer, dark, night sky&#10;&#10;Description automatically generated">
            <a:extLst>
              <a:ext uri="{FF2B5EF4-FFF2-40B4-BE49-F238E27FC236}">
                <a16:creationId xmlns:a16="http://schemas.microsoft.com/office/drawing/2014/main" id="{1D46A170-8200-4B71-BD3E-3935E71AB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271" y="1452992"/>
            <a:ext cx="1151526" cy="461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479B5F-4447-440F-885A-6F211BCB653C}"/>
              </a:ext>
            </a:extLst>
          </p:cNvPr>
          <p:cNvSpPr txBox="1"/>
          <p:nvPr/>
        </p:nvSpPr>
        <p:spPr>
          <a:xfrm>
            <a:off x="9339551" y="1542124"/>
            <a:ext cx="18882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körningar</a:t>
            </a:r>
          </a:p>
        </p:txBody>
      </p:sp>
      <p:pic>
        <p:nvPicPr>
          <p:cNvPr id="6" name="Picture 6" descr="A picture containing computer, dark, control panel, night sky&#10;&#10;Description automatically generated">
            <a:extLst>
              <a:ext uri="{FF2B5EF4-FFF2-40B4-BE49-F238E27FC236}">
                <a16:creationId xmlns:a16="http://schemas.microsoft.com/office/drawing/2014/main" id="{93CD6A5D-810F-45C4-836C-88B24795B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645" y="1526975"/>
            <a:ext cx="865273" cy="3794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F0398D-8A37-4325-998C-1AFBC928FEDA}"/>
              </a:ext>
            </a:extLst>
          </p:cNvPr>
          <p:cNvSpPr txBox="1"/>
          <p:nvPr/>
        </p:nvSpPr>
        <p:spPr>
          <a:xfrm>
            <a:off x="7732293" y="1539839"/>
            <a:ext cx="4973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/>
              <a:t>på</a:t>
            </a:r>
          </a:p>
        </p:txBody>
      </p:sp>
      <p:pic>
        <p:nvPicPr>
          <p:cNvPr id="8" name="Picture 10" descr="Diagram&#10;&#10;Description automatically generated">
            <a:extLst>
              <a:ext uri="{FF2B5EF4-FFF2-40B4-BE49-F238E27FC236}">
                <a16:creationId xmlns:a16="http://schemas.microsoft.com/office/drawing/2014/main" id="{690D91FB-AF8B-40CE-948D-1C35E0CD9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348" y="2689040"/>
            <a:ext cx="4989094" cy="234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67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13F8EB-B3BF-4A8F-9EF7-0661BD78DAA9}"/>
              </a:ext>
            </a:extLst>
          </p:cNvPr>
          <p:cNvSpPr txBox="1"/>
          <p:nvPr/>
        </p:nvSpPr>
        <p:spPr>
          <a:xfrm>
            <a:off x="767793" y="470535"/>
            <a:ext cx="4971091" cy="17835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-50">
                <a:ea typeface="+mn-lt"/>
                <a:cs typeface="+mn-lt"/>
              </a:rPr>
              <a:t>Shor's algorithm</a:t>
            </a:r>
            <a:endParaRPr lang="en-US" sz="4000"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1D9966-4027-4CE1-BAFF-9FA0E5786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4F3938-6B59-4FDD-B882-12FAA4978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6657" y="0"/>
            <a:ext cx="506618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247CB23D-6091-4C50-B40A-5DDFCE1A5364}"/>
              </a:ext>
            </a:extLst>
          </p:cNvPr>
          <p:cNvSpPr txBox="1"/>
          <p:nvPr/>
        </p:nvSpPr>
        <p:spPr>
          <a:xfrm flipH="1">
            <a:off x="5367911" y="5526055"/>
            <a:ext cx="646435" cy="758856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spcAft>
                <a:spcPts val="600"/>
              </a:spcAft>
              <a:buClr>
                <a:schemeClr val="accent1"/>
              </a:buClr>
            </a:pPr>
            <a:endParaRPr lang="en-US" b="1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49A3C5CA-97CC-4747-8802-04E77B9D1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642" y="838105"/>
            <a:ext cx="2334322" cy="409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BC3645-36AB-4FD7-8A18-EB8960C669FC}"/>
              </a:ext>
            </a:extLst>
          </p:cNvPr>
          <p:cNvSpPr txBox="1"/>
          <p:nvPr/>
        </p:nvSpPr>
        <p:spPr>
          <a:xfrm>
            <a:off x="6970295" y="1515979"/>
            <a:ext cx="37759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sv-SE">
                <a:cs typeface="Arial"/>
              </a:rPr>
              <a:t>Gissa ett nummer </a:t>
            </a:r>
            <a:r>
              <a:rPr lang="sv-SE" i="1">
                <a:cs typeface="Arial"/>
              </a:rPr>
              <a:t>g</a:t>
            </a:r>
            <a:r>
              <a:rPr lang="sv-SE">
                <a:cs typeface="Arial"/>
              </a:rPr>
              <a:t>​</a:t>
            </a:r>
          </a:p>
          <a:p>
            <a:pPr>
              <a:buChar char="•"/>
            </a:pPr>
            <a:r>
              <a:rPr lang="sv-SE" i="1">
                <a:cs typeface="Arial"/>
              </a:rPr>
              <a:t>g</a:t>
            </a:r>
            <a:r>
              <a:rPr lang="sv-SE" baseline="30000">
                <a:cs typeface="Arial"/>
              </a:rPr>
              <a:t>p/2 </a:t>
            </a:r>
            <a:r>
              <a:rPr lang="sv-SE">
                <a:cs typeface="Arial"/>
              </a:rPr>
              <a:t> ± 1 är en bättre gissning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E3FC9C2-7DB3-4745-934F-8666E1921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321" y="3072138"/>
            <a:ext cx="4397542" cy="1565960"/>
          </a:xfrm>
          <a:prstGeom prst="rect">
            <a:avLst/>
          </a:prstGeom>
        </p:spPr>
      </p:pic>
      <p:pic>
        <p:nvPicPr>
          <p:cNvPr id="8" name="Picture 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BEB89CBB-809A-4FB6-AD20-FEA92542D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095" y="2439152"/>
            <a:ext cx="3667955" cy="26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62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13F8EB-B3BF-4A8F-9EF7-0661BD78DAA9}"/>
              </a:ext>
            </a:extLst>
          </p:cNvPr>
          <p:cNvSpPr txBox="1"/>
          <p:nvPr/>
        </p:nvSpPr>
        <p:spPr>
          <a:xfrm>
            <a:off x="734412" y="470535"/>
            <a:ext cx="5004472" cy="173725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-50">
                <a:ea typeface="+mj-ea"/>
                <a:cs typeface="+mj-cs"/>
              </a:rPr>
              <a:t>Noise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1D9966-4027-4CE1-BAFF-9FA0E5786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4F3938-6B59-4FDD-B882-12FAA4978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6657" y="0"/>
            <a:ext cx="506618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247CB23D-6091-4C50-B40A-5DDFCE1A5364}"/>
              </a:ext>
            </a:extLst>
          </p:cNvPr>
          <p:cNvSpPr txBox="1"/>
          <p:nvPr/>
        </p:nvSpPr>
        <p:spPr>
          <a:xfrm flipH="1">
            <a:off x="5367911" y="5526055"/>
            <a:ext cx="646435" cy="758856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spcAft>
                <a:spcPts val="600"/>
              </a:spcAft>
              <a:buClr>
                <a:schemeClr val="accent1"/>
              </a:buClr>
            </a:pP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BC3645-36AB-4FD7-8A18-EB8960C669FC}"/>
              </a:ext>
            </a:extLst>
          </p:cNvPr>
          <p:cNvSpPr txBox="1"/>
          <p:nvPr/>
        </p:nvSpPr>
        <p:spPr>
          <a:xfrm>
            <a:off x="6910137" y="3150269"/>
            <a:ext cx="37759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Error correction</a:t>
            </a:r>
            <a:endParaRPr lang="en-US" b="1"/>
          </a:p>
        </p:txBody>
      </p:sp>
      <p:pic>
        <p:nvPicPr>
          <p:cNvPr id="8" name="Picture 9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BEB89CBB-809A-4FB6-AD20-FEA92542D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26" y="2336317"/>
            <a:ext cx="3920536" cy="23367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35878A-D2ED-4269-9C35-760D5A1A578D}"/>
              </a:ext>
            </a:extLst>
          </p:cNvPr>
          <p:cNvSpPr txBox="1"/>
          <p:nvPr/>
        </p:nvSpPr>
        <p:spPr>
          <a:xfrm>
            <a:off x="7043413" y="874539"/>
            <a:ext cx="27947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ea typeface="+mn-lt"/>
                <a:cs typeface="+mn-lt"/>
              </a:rPr>
              <a:t>Decoherence</a:t>
            </a:r>
            <a:endParaRPr lang="en-US" b="1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30B901C-4499-47A8-BC32-FCCD019358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593" t="33112" r="-366" b="10596"/>
          <a:stretch/>
        </p:blipFill>
        <p:spPr>
          <a:xfrm>
            <a:off x="6017795" y="1355898"/>
            <a:ext cx="5129885" cy="1486901"/>
          </a:xfrm>
          <a:prstGeom prst="rect">
            <a:avLst/>
          </a:prstGeom>
        </p:spPr>
      </p:pic>
      <p:pic>
        <p:nvPicPr>
          <p:cNvPr id="10" name="Picture 10" descr="A picture containing indoor, blue&#10;&#10;Description automatically generated">
            <a:extLst>
              <a:ext uri="{FF2B5EF4-FFF2-40B4-BE49-F238E27FC236}">
                <a16:creationId xmlns:a16="http://schemas.microsoft.com/office/drawing/2014/main" id="{EDB5EF27-F327-4724-B727-9522690F7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483" y="3573447"/>
            <a:ext cx="3606685" cy="220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50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13F8EB-B3BF-4A8F-9EF7-0661BD78DAA9}"/>
              </a:ext>
            </a:extLst>
          </p:cNvPr>
          <p:cNvSpPr txBox="1"/>
          <p:nvPr/>
        </p:nvSpPr>
        <p:spPr>
          <a:xfrm>
            <a:off x="484553" y="939600"/>
            <a:ext cx="5677590" cy="103604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endParaRPr lang="en-US" sz="4400" b="1" spc="-50">
              <a:ea typeface="+mn-lt"/>
              <a:cs typeface="+mn-lt"/>
            </a:endParaRPr>
          </a:p>
          <a:p>
            <a:endParaRPr lang="en-US"/>
          </a:p>
          <a:p>
            <a:endParaRPr lang="en-US" sz="4400" spc="-5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spc="-5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1D9966-4027-4CE1-BAFF-9FA0E5786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4F3938-6B59-4FDD-B882-12FAA4978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6657" y="0"/>
            <a:ext cx="506618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64CE7-F970-4711-AC73-B2CE93736D39}"/>
              </a:ext>
            </a:extLst>
          </p:cNvPr>
          <p:cNvSpPr txBox="1"/>
          <p:nvPr/>
        </p:nvSpPr>
        <p:spPr>
          <a:xfrm>
            <a:off x="6537453" y="1956405"/>
            <a:ext cx="4505873" cy="8402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endParaRPr lang="en-US"/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>
              <a:ea typeface="+mn-lt"/>
              <a:cs typeface="+mn-lt"/>
            </a:endParaRPr>
          </a:p>
          <a:p>
            <a:endParaRPr lang="en-US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247CB23D-6091-4C50-B40A-5DDFCE1A5364}"/>
              </a:ext>
            </a:extLst>
          </p:cNvPr>
          <p:cNvSpPr txBox="1"/>
          <p:nvPr/>
        </p:nvSpPr>
        <p:spPr>
          <a:xfrm flipH="1">
            <a:off x="5367911" y="5526055"/>
            <a:ext cx="646435" cy="758856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spcAft>
                <a:spcPts val="600"/>
              </a:spcAft>
              <a:buClr>
                <a:schemeClr val="accent1"/>
              </a:buClr>
            </a:pPr>
            <a:endParaRPr lang="en-US" b="1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2CFAB49-043F-4408-8C47-6CEFD22DD3D7}"/>
              </a:ext>
            </a:extLst>
          </p:cNvPr>
          <p:cNvSpPr>
            <a:spLocks noGrp="1"/>
          </p:cNvSpPr>
          <p:nvPr/>
        </p:nvSpPr>
        <p:spPr>
          <a:xfrm>
            <a:off x="154147" y="2380688"/>
            <a:ext cx="6310287" cy="5894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700" b="1"/>
          </a:p>
          <a:p>
            <a:endParaRPr lang="en-US" sz="4000" b="1"/>
          </a:p>
          <a:p>
            <a:endParaRPr lang="en-US" sz="4000" b="1"/>
          </a:p>
          <a:p>
            <a:endParaRPr lang="en-US" sz="6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F840B9-CAB4-45CE-8225-DA3B038DD568}"/>
              </a:ext>
            </a:extLst>
          </p:cNvPr>
          <p:cNvSpPr txBox="1"/>
          <p:nvPr/>
        </p:nvSpPr>
        <p:spPr>
          <a:xfrm>
            <a:off x="393032" y="1034716"/>
            <a:ext cx="548038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/>
              <a:t>Optics</a:t>
            </a:r>
          </a:p>
        </p:txBody>
      </p:sp>
      <p:pic>
        <p:nvPicPr>
          <p:cNvPr id="35" name="Picture 35">
            <a:extLst>
              <a:ext uri="{FF2B5EF4-FFF2-40B4-BE49-F238E27FC236}">
                <a16:creationId xmlns:a16="http://schemas.microsoft.com/office/drawing/2014/main" id="{1DA0CDC5-96A4-4FC7-86DC-4F50A1D77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11" y="1846785"/>
            <a:ext cx="3134226" cy="351535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DB7CE78-8FD2-43FF-BF55-DE4BB819B95D}"/>
              </a:ext>
            </a:extLst>
          </p:cNvPr>
          <p:cNvSpPr txBox="1"/>
          <p:nvPr/>
        </p:nvSpPr>
        <p:spPr>
          <a:xfrm>
            <a:off x="6468979" y="2438400"/>
            <a:ext cx="35453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Isaac Newton</a:t>
            </a:r>
            <a:r>
              <a:rPr lang="en-US" b="1" dirty="0">
                <a:cs typeface="Arial"/>
              </a:rPr>
              <a:t> </a:t>
            </a:r>
            <a:r>
              <a:rPr lang="en-US" dirty="0">
                <a:cs typeface="Arial"/>
              </a:rPr>
              <a:t>1704</a:t>
            </a: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D2DAA487-00AB-46E6-A88D-5EFDEFCE7346}"/>
              </a:ext>
            </a:extLst>
          </p:cNvPr>
          <p:cNvSpPr txBox="1"/>
          <p:nvPr/>
        </p:nvSpPr>
        <p:spPr>
          <a:xfrm flipH="1">
            <a:off x="6277071" y="2911427"/>
            <a:ext cx="511971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ea typeface="+mn-lt"/>
                <a:cs typeface="+mn-lt"/>
              </a:rPr>
              <a:t>Ljus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är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ström</a:t>
            </a:r>
            <a:r>
              <a:rPr lang="en-US" dirty="0">
                <a:ea typeface="+mn-lt"/>
                <a:cs typeface="+mn-lt"/>
              </a:rPr>
              <a:t> av </a:t>
            </a:r>
            <a:r>
              <a:rPr lang="en-US" dirty="0" err="1">
                <a:ea typeface="+mn-lt"/>
                <a:cs typeface="+mn-lt"/>
              </a:rPr>
              <a:t>partiklar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494377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9" descr="Diagram&#10;&#10;Description automatically generated">
            <a:extLst>
              <a:ext uri="{FF2B5EF4-FFF2-40B4-BE49-F238E27FC236}">
                <a16:creationId xmlns:a16="http://schemas.microsoft.com/office/drawing/2014/main" id="{BEB89CBB-809A-4FB6-AD20-FEA92542D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70" b="-2"/>
          <a:stretch/>
        </p:blipFill>
        <p:spPr>
          <a:xfrm>
            <a:off x="1451059" y="1084624"/>
            <a:ext cx="8892037" cy="53805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3F8EB-B3BF-4A8F-9EF7-0661BD78DAA9}"/>
              </a:ext>
            </a:extLst>
          </p:cNvPr>
          <p:cNvSpPr txBox="1"/>
          <p:nvPr/>
        </p:nvSpPr>
        <p:spPr>
          <a:xfrm>
            <a:off x="1191688" y="568452"/>
            <a:ext cx="9418320" cy="396317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7200" b="1" spc="-50">
              <a:latin typeface="+mj-lt"/>
              <a:ea typeface="+mj-ea"/>
              <a:cs typeface="+mj-cs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247CB23D-6091-4C50-B40A-5DDFCE1A5364}"/>
              </a:ext>
            </a:extLst>
          </p:cNvPr>
          <p:cNvSpPr txBox="1"/>
          <p:nvPr/>
        </p:nvSpPr>
        <p:spPr>
          <a:xfrm flipH="1">
            <a:off x="5367911" y="5526055"/>
            <a:ext cx="646435" cy="758856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spcAft>
                <a:spcPts val="600"/>
              </a:spcAft>
              <a:buClr>
                <a:schemeClr val="accent1"/>
              </a:buClr>
            </a:pP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46A5F-5A87-4A27-9BB5-F9E9F899518E}"/>
              </a:ext>
            </a:extLst>
          </p:cNvPr>
          <p:cNvSpPr txBox="1"/>
          <p:nvPr/>
        </p:nvSpPr>
        <p:spPr>
          <a:xfrm>
            <a:off x="3952374" y="269434"/>
            <a:ext cx="558064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/>
              <a:t>Var är vi idag?</a:t>
            </a:r>
          </a:p>
        </p:txBody>
      </p:sp>
    </p:spTree>
    <p:extLst>
      <p:ext uri="{BB962C8B-B14F-4D97-AF65-F5344CB8AC3E}">
        <p14:creationId xmlns:p14="http://schemas.microsoft.com/office/powerpoint/2010/main" val="717444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13F8EB-B3BF-4A8F-9EF7-0661BD78DAA9}"/>
              </a:ext>
            </a:extLst>
          </p:cNvPr>
          <p:cNvSpPr txBox="1"/>
          <p:nvPr/>
        </p:nvSpPr>
        <p:spPr>
          <a:xfrm>
            <a:off x="880872" y="1302718"/>
            <a:ext cx="5489669" cy="83489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-50" err="1">
                <a:ea typeface="+mj-ea"/>
                <a:cs typeface="+mj-cs"/>
              </a:rPr>
              <a:t>Företag</a:t>
            </a:r>
            <a:endParaRPr lang="en-US" sz="4000" b="1" spc="-50"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1D9966-4027-4CE1-BAFF-9FA0E5786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4F3938-6B59-4FDD-B882-12FAA4978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6657" y="0"/>
            <a:ext cx="506618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247CB23D-6091-4C50-B40A-5DDFCE1A5364}"/>
              </a:ext>
            </a:extLst>
          </p:cNvPr>
          <p:cNvSpPr txBox="1"/>
          <p:nvPr/>
        </p:nvSpPr>
        <p:spPr>
          <a:xfrm flipH="1">
            <a:off x="5367911" y="5526055"/>
            <a:ext cx="646435" cy="758856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spcAft>
                <a:spcPts val="600"/>
              </a:spcAft>
              <a:buClr>
                <a:schemeClr val="accent1"/>
              </a:buClr>
            </a:pPr>
            <a:endParaRPr lang="en-US" b="1"/>
          </a:p>
        </p:txBody>
      </p:sp>
      <p:pic>
        <p:nvPicPr>
          <p:cNvPr id="5" name="Picture 6" descr="Icon&#10;&#10;Description automatically generated">
            <a:extLst>
              <a:ext uri="{FF2B5EF4-FFF2-40B4-BE49-F238E27FC236}">
                <a16:creationId xmlns:a16="http://schemas.microsoft.com/office/drawing/2014/main" id="{94C9DEAC-A248-44F4-AA36-AA619868D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994" y="322162"/>
            <a:ext cx="2418393" cy="1013683"/>
          </a:xfrm>
          <a:prstGeom prst="rect">
            <a:avLst/>
          </a:prstGeom>
        </p:spPr>
      </p:pic>
      <p:pic>
        <p:nvPicPr>
          <p:cNvPr id="3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D884B68-CE29-4370-B841-FED421181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189" y="1500015"/>
            <a:ext cx="2271964" cy="799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13BB3E-74D3-4C36-A330-3B34677BC516}"/>
              </a:ext>
            </a:extLst>
          </p:cNvPr>
          <p:cNvSpPr txBox="1"/>
          <p:nvPr/>
        </p:nvSpPr>
        <p:spPr>
          <a:xfrm>
            <a:off x="9388837" y="1911651"/>
            <a:ext cx="23321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72 </a:t>
            </a:r>
            <a:r>
              <a:rPr lang="en-US" b="1" err="1"/>
              <a:t>qb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DBF009-73F1-4F43-8C00-7303E3EB56D9}"/>
              </a:ext>
            </a:extLst>
          </p:cNvPr>
          <p:cNvSpPr txBox="1"/>
          <p:nvPr/>
        </p:nvSpPr>
        <p:spPr>
          <a:xfrm>
            <a:off x="9409929" y="689481"/>
            <a:ext cx="23421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127</a:t>
            </a:r>
            <a:r>
              <a:rPr lang="en-US" b="1" dirty="0"/>
              <a:t> </a:t>
            </a:r>
            <a:r>
              <a:rPr lang="en-US" b="1" dirty="0" err="1"/>
              <a:t>qb</a:t>
            </a:r>
            <a:endParaRPr lang="en-US" b="1"/>
          </a:p>
        </p:txBody>
      </p:sp>
      <p:pic>
        <p:nvPicPr>
          <p:cNvPr id="8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BE8770F4-C314-41BB-A53B-BA6B1D030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532" y="2274740"/>
            <a:ext cx="2743200" cy="11254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8DFA71-5FBA-450A-8195-24B9D8F7A602}"/>
              </a:ext>
            </a:extLst>
          </p:cNvPr>
          <p:cNvSpPr txBox="1"/>
          <p:nvPr/>
        </p:nvSpPr>
        <p:spPr>
          <a:xfrm>
            <a:off x="9416716" y="2568742"/>
            <a:ext cx="25025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24 </a:t>
            </a:r>
            <a:r>
              <a:rPr lang="en-US" b="1" err="1"/>
              <a:t>qb</a:t>
            </a:r>
            <a:endParaRPr lang="en-US" b="1"/>
          </a:p>
        </p:txBody>
      </p:sp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B0486630-F142-40B4-A100-C48C3E6D0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846" y="3068053"/>
            <a:ext cx="2743200" cy="1524000"/>
          </a:xfrm>
          <a:prstGeom prst="rect">
            <a:avLst/>
          </a:prstGeom>
        </p:spPr>
      </p:pic>
      <p:pic>
        <p:nvPicPr>
          <p:cNvPr id="12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7E81F3DE-DE41-4E60-B3F0-E4C61AF89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9979" y="5263816"/>
            <a:ext cx="2442411" cy="1483895"/>
          </a:xfrm>
          <a:prstGeom prst="rect">
            <a:avLst/>
          </a:prstGeom>
        </p:spPr>
      </p:pic>
      <p:pic>
        <p:nvPicPr>
          <p:cNvPr id="13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59862C9-5960-4BE0-A22E-ED4AD80478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979" y="4492993"/>
            <a:ext cx="2191754" cy="7696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78D0ED-2CFF-4898-8259-1380E6A57651}"/>
              </a:ext>
            </a:extLst>
          </p:cNvPr>
          <p:cNvSpPr txBox="1"/>
          <p:nvPr/>
        </p:nvSpPr>
        <p:spPr>
          <a:xfrm>
            <a:off x="9419221" y="4787064"/>
            <a:ext cx="27131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 </a:t>
            </a:r>
            <a:r>
              <a:rPr lang="en-US" b="1">
                <a:ea typeface="+mn-lt"/>
                <a:cs typeface="+mn-lt"/>
              </a:rPr>
              <a:t>32 </a:t>
            </a:r>
            <a:r>
              <a:rPr lang="en-US" b="1" err="1">
                <a:ea typeface="+mn-lt"/>
                <a:cs typeface="+mn-lt"/>
              </a:rPr>
              <a:t>qb</a:t>
            </a:r>
            <a:endParaRPr lang="en-US" b="1" err="1"/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3948AD28-141A-4DE1-A015-EDC4F2DFCB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111" y="2476890"/>
            <a:ext cx="4237121" cy="238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91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13F8EB-B3BF-4A8F-9EF7-0661BD78DAA9}"/>
              </a:ext>
            </a:extLst>
          </p:cNvPr>
          <p:cNvSpPr txBox="1"/>
          <p:nvPr/>
        </p:nvSpPr>
        <p:spPr>
          <a:xfrm>
            <a:off x="484553" y="939600"/>
            <a:ext cx="5677590" cy="103604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endParaRPr lang="en-US" sz="4400" b="1" spc="-50">
              <a:ea typeface="+mn-lt"/>
              <a:cs typeface="+mn-lt"/>
            </a:endParaRPr>
          </a:p>
          <a:p>
            <a:endParaRPr lang="en-US"/>
          </a:p>
          <a:p>
            <a:endParaRPr lang="en-US" sz="4400" spc="-5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spc="-5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1D9966-4027-4CE1-BAFF-9FA0E5786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4F3938-6B59-4FDD-B882-12FAA4978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6657" y="0"/>
            <a:ext cx="506618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64CE7-F970-4711-AC73-B2CE93736D39}"/>
              </a:ext>
            </a:extLst>
          </p:cNvPr>
          <p:cNvSpPr txBox="1"/>
          <p:nvPr/>
        </p:nvSpPr>
        <p:spPr>
          <a:xfrm>
            <a:off x="6537453" y="1956405"/>
            <a:ext cx="4505873" cy="8402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endParaRPr lang="en-US"/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>
              <a:ea typeface="+mn-lt"/>
              <a:cs typeface="+mn-lt"/>
            </a:endParaRPr>
          </a:p>
          <a:p>
            <a:endParaRPr lang="en-US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247CB23D-6091-4C50-B40A-5DDFCE1A5364}"/>
              </a:ext>
            </a:extLst>
          </p:cNvPr>
          <p:cNvSpPr txBox="1"/>
          <p:nvPr/>
        </p:nvSpPr>
        <p:spPr>
          <a:xfrm flipH="1">
            <a:off x="5367911" y="5526055"/>
            <a:ext cx="646435" cy="758856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spcAft>
                <a:spcPts val="600"/>
              </a:spcAft>
              <a:buClr>
                <a:schemeClr val="accent1"/>
              </a:buClr>
            </a:pPr>
            <a:endParaRPr lang="en-US" b="1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2CFAB49-043F-4408-8C47-6CEFD22DD3D7}"/>
              </a:ext>
            </a:extLst>
          </p:cNvPr>
          <p:cNvSpPr>
            <a:spLocks noGrp="1"/>
          </p:cNvSpPr>
          <p:nvPr/>
        </p:nvSpPr>
        <p:spPr>
          <a:xfrm>
            <a:off x="154147" y="2380688"/>
            <a:ext cx="6310287" cy="5894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700" b="1"/>
          </a:p>
          <a:p>
            <a:endParaRPr lang="en-US" sz="4000" b="1"/>
          </a:p>
          <a:p>
            <a:endParaRPr lang="en-US" sz="4000" b="1"/>
          </a:p>
          <a:p>
            <a:endParaRPr lang="en-US" sz="6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F840B9-CAB4-45CE-8225-DA3B038DD568}"/>
              </a:ext>
            </a:extLst>
          </p:cNvPr>
          <p:cNvSpPr txBox="1"/>
          <p:nvPr/>
        </p:nvSpPr>
        <p:spPr>
          <a:xfrm>
            <a:off x="332875" y="1034716"/>
            <a:ext cx="554053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 err="1">
                <a:ea typeface="+mn-lt"/>
                <a:cs typeface="+mn-lt"/>
              </a:rPr>
              <a:t>Elektrodynamik</a:t>
            </a:r>
            <a:endParaRPr lang="en-US" b="1" dirty="0" err="1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DC4F9793-1B94-46DA-BC96-2A397D010761}"/>
              </a:ext>
            </a:extLst>
          </p:cNvPr>
          <p:cNvSpPr>
            <a:spLocks noGrp="1"/>
          </p:cNvSpPr>
          <p:nvPr/>
        </p:nvSpPr>
        <p:spPr>
          <a:xfrm>
            <a:off x="6465885" y="1093178"/>
            <a:ext cx="4665490" cy="26618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ea typeface="+mn-lt"/>
                <a:cs typeface="+mn-lt"/>
              </a:rPr>
              <a:t>James Maxwell </a:t>
            </a:r>
            <a:r>
              <a:rPr lang="en-US" sz="2000" dirty="0">
                <a:ea typeface="+mn-lt"/>
                <a:cs typeface="+mn-lt"/>
              </a:rPr>
              <a:t>1865</a:t>
            </a:r>
            <a:endParaRPr lang="en-US" dirty="0"/>
          </a:p>
          <a:p>
            <a:pPr marL="342900" indent="-342900">
              <a:buChar char="•"/>
            </a:pPr>
            <a:endParaRPr lang="en-US" sz="2000">
              <a:ea typeface="+mn-lt"/>
              <a:cs typeface="+mn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16D5A0-DE63-4E80-9005-1077E34317E7}"/>
              </a:ext>
            </a:extLst>
          </p:cNvPr>
          <p:cNvSpPr txBox="1"/>
          <p:nvPr/>
        </p:nvSpPr>
        <p:spPr>
          <a:xfrm>
            <a:off x="6408821" y="2027323"/>
            <a:ext cx="46782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Ljus är form av elektromagnetisk våg</a:t>
            </a:r>
          </a:p>
          <a:p>
            <a:endParaRPr lang="en-US">
              <a:ea typeface="+mn-lt"/>
              <a:cs typeface="+mn-lt"/>
            </a:endParaRPr>
          </a:p>
          <a:p>
            <a:endParaRPr lang="en-US" i="1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71AAF16D-0A34-48EB-A5D5-5BC97F380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5" r="1010" b="3"/>
          <a:stretch/>
        </p:blipFill>
        <p:spPr>
          <a:xfrm>
            <a:off x="832475" y="1807340"/>
            <a:ext cx="3348501" cy="3838284"/>
          </a:xfrm>
          <a:prstGeom prst="rect">
            <a:avLst/>
          </a:prstGeom>
        </p:spPr>
      </p:pic>
      <p:pic>
        <p:nvPicPr>
          <p:cNvPr id="33" name="Picture 33" descr="A picture containing text, athletic game&#10;&#10;Description automatically generated">
            <a:extLst>
              <a:ext uri="{FF2B5EF4-FFF2-40B4-BE49-F238E27FC236}">
                <a16:creationId xmlns:a16="http://schemas.microsoft.com/office/drawing/2014/main" id="{BAAD5FFA-106A-4CE8-BB83-FC9B848F4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294" y="2672265"/>
            <a:ext cx="3354804" cy="2355682"/>
          </a:xfrm>
          <a:prstGeom prst="rect">
            <a:avLst/>
          </a:prstGeom>
        </p:spPr>
      </p:pic>
      <p:pic>
        <p:nvPicPr>
          <p:cNvPr id="34" name="Picture 34" descr="Text&#10;&#10;Description automatically generated">
            <a:extLst>
              <a:ext uri="{FF2B5EF4-FFF2-40B4-BE49-F238E27FC236}">
                <a16:creationId xmlns:a16="http://schemas.microsoft.com/office/drawing/2014/main" id="{4EEABB7A-8179-4197-9836-0DB855A09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532" y="5131562"/>
            <a:ext cx="1580149" cy="78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23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3D344-EE97-48FF-8490-B8ED12D8A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410" y="815144"/>
            <a:ext cx="8989256" cy="895716"/>
          </a:xfrm>
        </p:spPr>
        <p:txBody>
          <a:bodyPr/>
          <a:lstStyle/>
          <a:p>
            <a:r>
              <a:rPr lang="en-US"/>
              <a:t>Elektromagnetiska spektrumet </a:t>
            </a:r>
          </a:p>
        </p:txBody>
      </p:sp>
      <p:pic>
        <p:nvPicPr>
          <p:cNvPr id="4" name="Picture 4" descr="Timeline&#10;&#10;Description automatically generated">
            <a:extLst>
              <a:ext uri="{FF2B5EF4-FFF2-40B4-BE49-F238E27FC236}">
                <a16:creationId xmlns:a16="http://schemas.microsoft.com/office/drawing/2014/main" id="{4E8E2FE8-C068-4E0E-9879-8AF9EBDAF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791" y="1828800"/>
            <a:ext cx="7911522" cy="4351337"/>
          </a:xfrm>
        </p:spPr>
      </p:pic>
    </p:spTree>
    <p:extLst>
      <p:ext uri="{BB962C8B-B14F-4D97-AF65-F5344CB8AC3E}">
        <p14:creationId xmlns:p14="http://schemas.microsoft.com/office/powerpoint/2010/main" val="2168531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13F8EB-B3BF-4A8F-9EF7-0661BD78DAA9}"/>
              </a:ext>
            </a:extLst>
          </p:cNvPr>
          <p:cNvSpPr txBox="1"/>
          <p:nvPr/>
        </p:nvSpPr>
        <p:spPr>
          <a:xfrm>
            <a:off x="484553" y="939600"/>
            <a:ext cx="5677590" cy="103604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endParaRPr lang="en-US" sz="4400" b="1" spc="-50">
              <a:ea typeface="+mn-lt"/>
              <a:cs typeface="+mn-lt"/>
            </a:endParaRPr>
          </a:p>
          <a:p>
            <a:endParaRPr lang="en-US"/>
          </a:p>
          <a:p>
            <a:endParaRPr lang="en-US" sz="4400" spc="-5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spc="-5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1D9966-4027-4CE1-BAFF-9FA0E5786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4F3938-6B59-4FDD-B882-12FAA4978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6657" y="0"/>
            <a:ext cx="506618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64CE7-F970-4711-AC73-B2CE93736D39}"/>
              </a:ext>
            </a:extLst>
          </p:cNvPr>
          <p:cNvSpPr txBox="1"/>
          <p:nvPr/>
        </p:nvSpPr>
        <p:spPr>
          <a:xfrm>
            <a:off x="6518868" y="2281648"/>
            <a:ext cx="4524458" cy="5632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endParaRPr lang="en-US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b="1" dirty="0">
                <a:ea typeface="+mn-lt"/>
                <a:cs typeface="+mn-lt"/>
              </a:rPr>
              <a:t>Albert Einstein </a:t>
            </a:r>
            <a:r>
              <a:rPr lang="en-US" dirty="0">
                <a:ea typeface="+mn-lt"/>
                <a:cs typeface="+mn-lt"/>
              </a:rPr>
              <a:t>1905 (</a:t>
            </a:r>
            <a:r>
              <a:rPr lang="en-US" dirty="0" err="1">
                <a:ea typeface="+mn-lt"/>
                <a:cs typeface="+mn-lt"/>
              </a:rPr>
              <a:t>Nobelpris</a:t>
            </a:r>
            <a:r>
              <a:rPr lang="en-US" dirty="0">
                <a:ea typeface="+mn-lt"/>
                <a:cs typeface="+mn-lt"/>
              </a:rPr>
              <a:t> 1921)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247CB23D-6091-4C50-B40A-5DDFCE1A5364}"/>
              </a:ext>
            </a:extLst>
          </p:cNvPr>
          <p:cNvSpPr txBox="1"/>
          <p:nvPr/>
        </p:nvSpPr>
        <p:spPr>
          <a:xfrm flipH="1">
            <a:off x="5367911" y="5526055"/>
            <a:ext cx="646435" cy="758856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spcAft>
                <a:spcPts val="600"/>
              </a:spcAft>
              <a:buClr>
                <a:schemeClr val="accent1"/>
              </a:buClr>
            </a:pPr>
            <a:endParaRPr lang="en-US" b="1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2CFAB49-043F-4408-8C47-6CEFD22DD3D7}"/>
              </a:ext>
            </a:extLst>
          </p:cNvPr>
          <p:cNvSpPr>
            <a:spLocks noGrp="1"/>
          </p:cNvSpPr>
          <p:nvPr/>
        </p:nvSpPr>
        <p:spPr>
          <a:xfrm>
            <a:off x="154147" y="2380688"/>
            <a:ext cx="6310287" cy="5894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700" b="1"/>
          </a:p>
          <a:p>
            <a:endParaRPr lang="en-US" sz="4000" b="1"/>
          </a:p>
          <a:p>
            <a:endParaRPr lang="en-US" sz="4000" b="1"/>
          </a:p>
          <a:p>
            <a:endParaRPr lang="en-US" sz="6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F840B9-CAB4-45CE-8225-DA3B038DD568}"/>
              </a:ext>
            </a:extLst>
          </p:cNvPr>
          <p:cNvSpPr txBox="1"/>
          <p:nvPr/>
        </p:nvSpPr>
        <p:spPr>
          <a:xfrm>
            <a:off x="332875" y="1034716"/>
            <a:ext cx="671141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ea typeface="+mn-lt"/>
                <a:cs typeface="+mn-lt"/>
              </a:rPr>
              <a:t>Fotoelektriska</a:t>
            </a:r>
          </a:p>
          <a:p>
            <a:r>
              <a:rPr lang="en-US" sz="4000" b="1">
                <a:ea typeface="+mn-lt"/>
                <a:cs typeface="+mn-lt"/>
              </a:rPr>
              <a:t>effekten</a:t>
            </a:r>
            <a:r>
              <a:rPr lang="en-US" sz="4000" dirty="0">
                <a:ea typeface="+mn-lt"/>
                <a:cs typeface="+mn-lt"/>
              </a:rPr>
              <a:t> </a:t>
            </a:r>
            <a:endParaRPr lang="en-US" sz="4000" b="1" dirty="0"/>
          </a:p>
        </p:txBody>
      </p:sp>
      <p:pic>
        <p:nvPicPr>
          <p:cNvPr id="24" name="Picture 25">
            <a:extLst>
              <a:ext uri="{FF2B5EF4-FFF2-40B4-BE49-F238E27FC236}">
                <a16:creationId xmlns:a16="http://schemas.microsoft.com/office/drawing/2014/main" id="{7606E2D5-DDA6-4612-8242-EDD778883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31" y="2317643"/>
            <a:ext cx="3505199" cy="362639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16D5A0-DE63-4E80-9005-1077E34317E7}"/>
              </a:ext>
            </a:extLst>
          </p:cNvPr>
          <p:cNvSpPr txBox="1"/>
          <p:nvPr/>
        </p:nvSpPr>
        <p:spPr>
          <a:xfrm>
            <a:off x="6342061" y="3097936"/>
            <a:ext cx="59560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dirty="0">
                <a:ea typeface="+mn-lt"/>
                <a:cs typeface="+mn-lt"/>
              </a:rPr>
              <a:t>Ljus har både partikel och våg egenskaper</a:t>
            </a:r>
          </a:p>
        </p:txBody>
      </p:sp>
    </p:spTree>
    <p:extLst>
      <p:ext uri="{BB962C8B-B14F-4D97-AF65-F5344CB8AC3E}">
        <p14:creationId xmlns:p14="http://schemas.microsoft.com/office/powerpoint/2010/main" val="3779132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13F8EB-B3BF-4A8F-9EF7-0661BD78DAA9}"/>
              </a:ext>
            </a:extLst>
          </p:cNvPr>
          <p:cNvSpPr txBox="1"/>
          <p:nvPr/>
        </p:nvSpPr>
        <p:spPr>
          <a:xfrm>
            <a:off x="484553" y="939600"/>
            <a:ext cx="5677590" cy="103604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endParaRPr lang="en-US" sz="4400" b="1" spc="-50">
              <a:ea typeface="+mn-lt"/>
              <a:cs typeface="+mn-lt"/>
            </a:endParaRPr>
          </a:p>
          <a:p>
            <a:endParaRPr lang="en-US"/>
          </a:p>
          <a:p>
            <a:endParaRPr lang="en-US" sz="4400" spc="-5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spc="-5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1D9966-4027-4CE1-BAFF-9FA0E5786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4F3938-6B59-4FDD-B882-12FAA4978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6657" y="0"/>
            <a:ext cx="506618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64CE7-F970-4711-AC73-B2CE93736D39}"/>
              </a:ext>
            </a:extLst>
          </p:cNvPr>
          <p:cNvSpPr txBox="1"/>
          <p:nvPr/>
        </p:nvSpPr>
        <p:spPr>
          <a:xfrm>
            <a:off x="6517400" y="2267221"/>
            <a:ext cx="4505873" cy="8402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b="1">
                <a:ea typeface="+mn-lt"/>
                <a:cs typeface="+mn-lt"/>
              </a:rPr>
              <a:t>Louis de Broglie</a:t>
            </a:r>
            <a:r>
              <a:rPr lang="en-US">
                <a:ea typeface="+mn-lt"/>
                <a:cs typeface="+mn-lt"/>
              </a:rPr>
              <a:t> 1924</a:t>
            </a:r>
            <a:endParaRPr lang="en-US"/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>
              <a:ea typeface="+mn-lt"/>
              <a:cs typeface="+mn-lt"/>
            </a:endParaRPr>
          </a:p>
          <a:p>
            <a:endParaRPr lang="en-US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247CB23D-6091-4C50-B40A-5DDFCE1A5364}"/>
              </a:ext>
            </a:extLst>
          </p:cNvPr>
          <p:cNvSpPr txBox="1"/>
          <p:nvPr/>
        </p:nvSpPr>
        <p:spPr>
          <a:xfrm flipH="1">
            <a:off x="5367911" y="5526055"/>
            <a:ext cx="646435" cy="758856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spcAft>
                <a:spcPts val="600"/>
              </a:spcAft>
              <a:buClr>
                <a:schemeClr val="accent1"/>
              </a:buClr>
            </a:pPr>
            <a:endParaRPr lang="en-US" b="1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2CFAB49-043F-4408-8C47-6CEFD22DD3D7}"/>
              </a:ext>
            </a:extLst>
          </p:cNvPr>
          <p:cNvSpPr>
            <a:spLocks noGrp="1"/>
          </p:cNvSpPr>
          <p:nvPr/>
        </p:nvSpPr>
        <p:spPr>
          <a:xfrm>
            <a:off x="154147" y="2380688"/>
            <a:ext cx="6310287" cy="5894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700" b="1"/>
          </a:p>
          <a:p>
            <a:endParaRPr lang="en-US" sz="4000" b="1"/>
          </a:p>
          <a:p>
            <a:endParaRPr lang="en-US" sz="4000" b="1"/>
          </a:p>
          <a:p>
            <a:endParaRPr lang="en-US" sz="6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F840B9-CAB4-45CE-8225-DA3B038DD568}"/>
              </a:ext>
            </a:extLst>
          </p:cNvPr>
          <p:cNvSpPr txBox="1"/>
          <p:nvPr/>
        </p:nvSpPr>
        <p:spPr>
          <a:xfrm>
            <a:off x="352927" y="1134979"/>
            <a:ext cx="552048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ea typeface="+mn-lt"/>
                <a:cs typeface="+mn-lt"/>
              </a:rPr>
              <a:t>de Broglie-våglängd</a:t>
            </a:r>
            <a:endParaRPr lang="en-US" sz="4000"/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31622FCB-2FF4-4FA0-B3E9-49826F453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36" y="2134511"/>
            <a:ext cx="3003883" cy="3792133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4865A806-F80D-4541-BC0F-457A577B8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978" y="3427427"/>
            <a:ext cx="3896226" cy="18680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7311BE-A6B3-4137-829B-DCFEA716E19B}"/>
              </a:ext>
            </a:extLst>
          </p:cNvPr>
          <p:cNvSpPr txBox="1"/>
          <p:nvPr/>
        </p:nvSpPr>
        <p:spPr>
          <a:xfrm>
            <a:off x="6468980" y="2769269"/>
            <a:ext cx="38160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Även materia har en våglängd</a:t>
            </a:r>
          </a:p>
        </p:txBody>
      </p:sp>
    </p:spTree>
    <p:extLst>
      <p:ext uri="{BB962C8B-B14F-4D97-AF65-F5344CB8AC3E}">
        <p14:creationId xmlns:p14="http://schemas.microsoft.com/office/powerpoint/2010/main" val="1246481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13F8EB-B3BF-4A8F-9EF7-0661BD78DAA9}"/>
              </a:ext>
            </a:extLst>
          </p:cNvPr>
          <p:cNvSpPr txBox="1"/>
          <p:nvPr/>
        </p:nvSpPr>
        <p:spPr>
          <a:xfrm>
            <a:off x="484553" y="939600"/>
            <a:ext cx="5677590" cy="103604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endParaRPr lang="en-US" sz="4400" b="1" spc="-50">
              <a:ea typeface="+mn-lt"/>
              <a:cs typeface="+mn-lt"/>
            </a:endParaRPr>
          </a:p>
          <a:p>
            <a:endParaRPr lang="en-US"/>
          </a:p>
          <a:p>
            <a:endParaRPr lang="en-US" sz="4400" spc="-5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spc="-5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1D9966-4027-4CE1-BAFF-9FA0E5786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4F3938-6B59-4FDD-B882-12FAA4978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6657" y="0"/>
            <a:ext cx="506618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64CE7-F970-4711-AC73-B2CE93736D39}"/>
              </a:ext>
            </a:extLst>
          </p:cNvPr>
          <p:cNvSpPr txBox="1"/>
          <p:nvPr/>
        </p:nvSpPr>
        <p:spPr>
          <a:xfrm>
            <a:off x="6517400" y="2267221"/>
            <a:ext cx="4425663" cy="8402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b="1">
                <a:ea typeface="+mn-lt"/>
                <a:cs typeface="+mn-lt"/>
              </a:rPr>
              <a:t>Erwin Shrödinger</a:t>
            </a:r>
            <a:r>
              <a:rPr lang="en-US">
                <a:ea typeface="+mn-lt"/>
                <a:cs typeface="+mn-lt"/>
              </a:rPr>
              <a:t> 1926</a:t>
            </a:r>
            <a:endParaRPr lang="en-US"/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>
              <a:ea typeface="+mn-lt"/>
              <a:cs typeface="+mn-lt"/>
            </a:endParaRPr>
          </a:p>
          <a:p>
            <a:endParaRPr lang="en-US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247CB23D-6091-4C50-B40A-5DDFCE1A5364}"/>
              </a:ext>
            </a:extLst>
          </p:cNvPr>
          <p:cNvSpPr txBox="1"/>
          <p:nvPr/>
        </p:nvSpPr>
        <p:spPr>
          <a:xfrm flipH="1">
            <a:off x="5367911" y="5526055"/>
            <a:ext cx="646435" cy="758856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spcAft>
                <a:spcPts val="600"/>
              </a:spcAft>
              <a:buClr>
                <a:schemeClr val="accent1"/>
              </a:buClr>
            </a:pPr>
            <a:endParaRPr lang="en-US" b="1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2CFAB49-043F-4408-8C47-6CEFD22DD3D7}"/>
              </a:ext>
            </a:extLst>
          </p:cNvPr>
          <p:cNvSpPr>
            <a:spLocks noGrp="1"/>
          </p:cNvSpPr>
          <p:nvPr/>
        </p:nvSpPr>
        <p:spPr>
          <a:xfrm>
            <a:off x="154147" y="1568557"/>
            <a:ext cx="7032182" cy="1461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/>
              <a:t>Shrödingerekvationen</a:t>
            </a:r>
          </a:p>
          <a:p>
            <a:endParaRPr lang="en-US" sz="4000" b="1"/>
          </a:p>
          <a:p>
            <a:endParaRPr lang="en-US" sz="6600"/>
          </a:p>
        </p:txBody>
      </p:sp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C592D223-58CC-4F39-92CD-D0D7BB536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979" y="3628496"/>
            <a:ext cx="4096752" cy="2278032"/>
          </a:xfrm>
          <a:prstGeom prst="rect">
            <a:avLst/>
          </a:prstGeom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C23D0C5D-C7B8-48D7-9A8E-D5B071D22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452" y="1880867"/>
            <a:ext cx="2743200" cy="3878317"/>
          </a:xfrm>
          <a:prstGeom prst="rect">
            <a:avLst/>
          </a:prstGeom>
        </p:spPr>
      </p:pic>
      <p:pic>
        <p:nvPicPr>
          <p:cNvPr id="17" name="Picture 17" descr="Text&#10;&#10;Description automatically generated">
            <a:extLst>
              <a:ext uri="{FF2B5EF4-FFF2-40B4-BE49-F238E27FC236}">
                <a16:creationId xmlns:a16="http://schemas.microsoft.com/office/drawing/2014/main" id="{570374A6-8812-4BAE-BD46-709335478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268" y="2783994"/>
            <a:ext cx="2743200" cy="56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76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13F8EB-B3BF-4A8F-9EF7-0661BD78DAA9}"/>
              </a:ext>
            </a:extLst>
          </p:cNvPr>
          <p:cNvSpPr txBox="1"/>
          <p:nvPr/>
        </p:nvSpPr>
        <p:spPr>
          <a:xfrm>
            <a:off x="484553" y="939600"/>
            <a:ext cx="5677590" cy="103604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endParaRPr lang="en-US" sz="4400" b="1" spc="-50">
              <a:ea typeface="+mn-lt"/>
              <a:cs typeface="+mn-lt"/>
            </a:endParaRPr>
          </a:p>
          <a:p>
            <a:endParaRPr lang="en-US"/>
          </a:p>
          <a:p>
            <a:endParaRPr lang="en-US" sz="4400" spc="-5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spc="-5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1D9966-4027-4CE1-BAFF-9FA0E5786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4F3938-6B59-4FDD-B882-12FAA4978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6657" y="0"/>
            <a:ext cx="506618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64CE7-F970-4711-AC73-B2CE93736D39}"/>
              </a:ext>
            </a:extLst>
          </p:cNvPr>
          <p:cNvSpPr txBox="1"/>
          <p:nvPr/>
        </p:nvSpPr>
        <p:spPr>
          <a:xfrm>
            <a:off x="6517400" y="2267221"/>
            <a:ext cx="4425663" cy="8402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b="1">
                <a:ea typeface="+mn-lt"/>
                <a:cs typeface="+mn-lt"/>
              </a:rPr>
              <a:t>Werner Heisenberg</a:t>
            </a:r>
            <a:r>
              <a:rPr lang="en-US">
                <a:ea typeface="+mn-lt"/>
                <a:cs typeface="+mn-lt"/>
              </a:rPr>
              <a:t> 1927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>
              <a:ea typeface="+mn-lt"/>
              <a:cs typeface="+mn-lt"/>
            </a:endParaRPr>
          </a:p>
          <a:p>
            <a:endParaRPr lang="en-US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247CB23D-6091-4C50-B40A-5DDFCE1A5364}"/>
              </a:ext>
            </a:extLst>
          </p:cNvPr>
          <p:cNvSpPr txBox="1"/>
          <p:nvPr/>
        </p:nvSpPr>
        <p:spPr>
          <a:xfrm flipH="1">
            <a:off x="5367911" y="5526055"/>
            <a:ext cx="646435" cy="758856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spcAft>
                <a:spcPts val="600"/>
              </a:spcAft>
              <a:buClr>
                <a:schemeClr val="accent1"/>
              </a:buClr>
            </a:pPr>
            <a:endParaRPr lang="en-US" b="1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2CFAB49-043F-4408-8C47-6CEFD22DD3D7}"/>
              </a:ext>
            </a:extLst>
          </p:cNvPr>
          <p:cNvSpPr>
            <a:spLocks noGrp="1"/>
          </p:cNvSpPr>
          <p:nvPr/>
        </p:nvSpPr>
        <p:spPr>
          <a:xfrm>
            <a:off x="485015" y="1538479"/>
            <a:ext cx="6701314" cy="11710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ea typeface="+mj-lt"/>
                <a:cs typeface="+mj-lt"/>
              </a:rPr>
              <a:t>Osäkerhetsprincipen</a:t>
            </a:r>
            <a:endParaRPr lang="en-US" sz="4000" b="1"/>
          </a:p>
          <a:p>
            <a:endParaRPr lang="en-US" sz="660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9BDCA84-8434-44A4-AFE5-A06B8D4C0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10" y="2037144"/>
            <a:ext cx="2591951" cy="4114800"/>
          </a:xfrm>
          <a:prstGeom prst="rect">
            <a:avLst/>
          </a:prstGeom>
        </p:spPr>
      </p:pic>
      <p:pic>
        <p:nvPicPr>
          <p:cNvPr id="10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C01F3853-9325-400B-8CB0-878572346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452" y="2909336"/>
            <a:ext cx="2743200" cy="111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47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813F8EB-B3BF-4A8F-9EF7-0661BD78DAA9}"/>
              </a:ext>
            </a:extLst>
          </p:cNvPr>
          <p:cNvSpPr txBox="1"/>
          <p:nvPr/>
        </p:nvSpPr>
        <p:spPr>
          <a:xfrm>
            <a:off x="629237" y="958891"/>
            <a:ext cx="5754754" cy="27433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endParaRPr lang="en-US" sz="4400" b="1" spc="-50">
              <a:ea typeface="+mn-lt"/>
              <a:cs typeface="+mn-lt"/>
            </a:endParaRPr>
          </a:p>
          <a:p>
            <a:endParaRPr lang="en-US"/>
          </a:p>
          <a:p>
            <a:endParaRPr lang="en-US" sz="4400" spc="-5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spc="-5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1D9966-4027-4CE1-BAFF-9FA0E5786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4F3938-6B59-4FDD-B882-12FAA4978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6657" y="0"/>
            <a:ext cx="506618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64CE7-F970-4711-AC73-B2CE93736D39}"/>
              </a:ext>
            </a:extLst>
          </p:cNvPr>
          <p:cNvSpPr txBox="1"/>
          <p:nvPr/>
        </p:nvSpPr>
        <p:spPr>
          <a:xfrm>
            <a:off x="6537452" y="2818668"/>
            <a:ext cx="440561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Partiklars kvanttillstånd är obestämda av naturen, tills en mätning eller </a:t>
            </a:r>
          </a:p>
          <a:p>
            <a:r>
              <a:rPr lang="en-US">
                <a:ea typeface="+mn-lt"/>
                <a:cs typeface="+mn-lt"/>
              </a:rPr>
              <a:t>observation sker</a:t>
            </a:r>
            <a:endParaRPr lang="en-US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247CB23D-6091-4C50-B40A-5DDFCE1A5364}"/>
              </a:ext>
            </a:extLst>
          </p:cNvPr>
          <p:cNvSpPr txBox="1"/>
          <p:nvPr/>
        </p:nvSpPr>
        <p:spPr>
          <a:xfrm flipH="1">
            <a:off x="5367911" y="5526055"/>
            <a:ext cx="646435" cy="758856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2880">
              <a:spcAft>
                <a:spcPts val="600"/>
              </a:spcAft>
              <a:buClr>
                <a:schemeClr val="accent1"/>
              </a:buClr>
            </a:pPr>
            <a:endParaRPr lang="en-US" b="1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C958515-D521-4169-BE7D-21DB01C99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254" y="2000507"/>
            <a:ext cx="2743200" cy="397210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2CFAB49-043F-4408-8C47-6CEFD22DD3D7}"/>
              </a:ext>
            </a:extLst>
          </p:cNvPr>
          <p:cNvSpPr>
            <a:spLocks noGrp="1"/>
          </p:cNvSpPr>
          <p:nvPr/>
        </p:nvSpPr>
        <p:spPr>
          <a:xfrm>
            <a:off x="629698" y="1567415"/>
            <a:ext cx="6116347" cy="10841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>
                <a:latin typeface="+mn-lt"/>
                <a:ea typeface="+mn-lt"/>
                <a:cs typeface="+mn-lt"/>
              </a:rPr>
              <a:t>Köpenhamns-</a:t>
            </a:r>
          </a:p>
          <a:p>
            <a:r>
              <a:rPr lang="en-US" sz="4400" b="1">
                <a:latin typeface="+mn-lt"/>
                <a:ea typeface="+mn-lt"/>
                <a:cs typeface="+mn-lt"/>
              </a:rPr>
              <a:t>tolkningen</a:t>
            </a:r>
          </a:p>
          <a:p>
            <a:endParaRPr lang="en-US" sz="6600"/>
          </a:p>
        </p:txBody>
      </p:sp>
    </p:spTree>
    <p:extLst>
      <p:ext uri="{BB962C8B-B14F-4D97-AF65-F5344CB8AC3E}">
        <p14:creationId xmlns:p14="http://schemas.microsoft.com/office/powerpoint/2010/main" val="402239800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159</Words>
  <Application>Microsoft Office PowerPoint</Application>
  <PresentationFormat>Bredbild</PresentationFormat>
  <Paragraphs>102</Paragraphs>
  <Slides>21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21</vt:i4>
      </vt:variant>
    </vt:vector>
  </HeadingPairs>
  <TitlesOfParts>
    <vt:vector size="25" baseType="lpstr">
      <vt:lpstr>Arial</vt:lpstr>
      <vt:lpstr>Century Schoolbook</vt:lpstr>
      <vt:lpstr>Wingdings 2</vt:lpstr>
      <vt:lpstr>View</vt:lpstr>
      <vt:lpstr>PowerPoint-presentation</vt:lpstr>
      <vt:lpstr>PowerPoint-presentation</vt:lpstr>
      <vt:lpstr>PowerPoint-presentation</vt:lpstr>
      <vt:lpstr>Elektromagnetiska spektrumet 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Göran Bäcklund</dc:creator>
  <cp:lastModifiedBy>Göran Bäcklund</cp:lastModifiedBy>
  <cp:revision>182</cp:revision>
  <dcterms:created xsi:type="dcterms:W3CDTF">2021-10-23T18:05:26Z</dcterms:created>
  <dcterms:modified xsi:type="dcterms:W3CDTF">2025-10-01T13:54:45Z</dcterms:modified>
</cp:coreProperties>
</file>